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5194-FFAD-9D31-CB99-5EE94634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2DF12-9CAC-0B3A-6268-790E82C92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F83FA-82CE-3BA7-CE86-978A02E8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F960-CCD5-2625-00BC-9CEE37F51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4EC0B-3676-46AE-3FEF-B8A569E7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2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F58A-3223-FE78-57C6-C74CAA47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ABD6A-0FA8-B594-108B-A86F8CB63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BF2FC-A634-407C-7088-272A37D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47082-64F5-6133-8E8E-67C37630A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57575-D8DE-7609-0584-86BA1F0C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1F507A-43DD-9F6A-3AB7-1C6999BBE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B7ED3-E1E5-6AC3-CE3B-32F31AD21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5B6A0-93EF-0EBB-7B64-5D894328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F516E-559A-B5C5-0979-42620E6A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5468-7F8C-CCCE-4A7D-5B568756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3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9648-A34F-DFAC-AAD5-561418C5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7DEB7-854F-D30C-08C5-92B1ED3B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58BCB-50D2-7D85-D679-15D1DA4F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04DE1-002F-C416-8DEC-72DD7DB0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C867B-620F-8FCB-7C55-EC2284A1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2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37BB-AEA5-CA29-E958-B0F200B00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9AF66-9643-A147-D846-B57620E2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DED29-2D98-E07F-F2E6-9C22C5E3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91957-037B-7A97-2423-96788D97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95B58-F816-4668-F5E6-5E905BA7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4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A464-6166-2A2B-0D01-8A2B5432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AC4B-0F2E-C345-8024-2DCBBFD86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0173C-DDFA-CECA-2AC6-C33A96674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18945-0F05-A3B4-6B90-8D91D755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105E4-DDEA-0704-B403-A4E0842C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44C95-E452-4B0A-1D5F-EA8B276A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9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9EB9-7360-DDAE-7216-8FC2ED1E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E2FC3-3D71-8E74-738A-E750E5FB4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55E2F-EFC4-326A-85C3-D10C495B5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F3E85-B7B6-CB22-A5FE-2F3FDF663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EF195-3FD8-AB10-F502-E0640C196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B9027-FC42-A86F-78E7-695DDE6D5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6DE31-A850-7E75-4847-B654B90E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E6F87-AB9D-BAEF-1D9B-27D9AB44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71FC-5639-F6F5-2CF6-292AE78A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8326B8-9F2C-BBE2-598E-9F95B031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6F020-8743-1D22-6F3B-01552E2F1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8C761-798D-B91F-90DD-3514E5B9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D973E-0DBF-4EB8-089F-5048BE4C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604BD-6F46-4D9D-0A9B-C1F6E86A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51DA5-6FC6-BAEA-CD41-F96FD076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0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221E-E4F4-8E30-DE2A-E17C3BEB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A9EC4-A51C-40E2-3CC1-FD732F9D5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0583E-752E-48FD-6C38-843C60B8A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3E9FD-2CD9-963B-E2E8-A6A6F3096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5F3F8-BFDB-FD52-4408-FE41496DE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AE07E-F0FF-C025-518D-DE594D0E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0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AAC8-6628-4539-2A21-FF567377B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2C465-D054-E785-9C80-8354467AF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F70B7-EB14-3797-462E-301EC6F6B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F21C9-B30D-30BF-538D-A6DD42FC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76B34-1623-2B51-4DD6-5EE655E36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80C2C-737C-041B-CF85-AACF9081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83FA0-338F-7E3B-53AE-AF4983F7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D34B9-2007-4745-910E-6AAF62F77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D2805-A67C-2745-FFC7-D0CF9B852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0350-58D6-4E44-9B01-6D42E6353EE3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9B6F7-EA55-2113-48BB-C35816F6E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ECC37-0304-6C91-8E45-8D6C17247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31CE1-FA7B-4AD5-8055-3AD56566E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5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0C5DE60-D0AF-4097-7C4D-104212D6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93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3D7A2B-7BDA-42DA-652B-B72C2A495649}"/>
              </a:ext>
            </a:extLst>
          </p:cNvPr>
          <p:cNvSpPr txBox="1"/>
          <p:nvPr/>
        </p:nvSpPr>
        <p:spPr>
          <a:xfrm>
            <a:off x="4773560" y="2290015"/>
            <a:ext cx="7069394" cy="77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Churn Analysis</a:t>
            </a:r>
            <a:endParaRPr lang="en-US" sz="44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7B241-889D-2B9E-3CF2-7974B3CB8568}"/>
              </a:ext>
            </a:extLst>
          </p:cNvPr>
          <p:cNvSpPr txBox="1"/>
          <p:nvPr/>
        </p:nvSpPr>
        <p:spPr>
          <a:xfrm>
            <a:off x="4773560" y="3203702"/>
            <a:ext cx="7069393" cy="117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Exploring Key Drivers and Strategic Recommendations. This presentation identifies core reasons for customer churn. We aim to improve retention through data-driven initiatives.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9439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15CDE86-C426-2963-1807-24A4F2AD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18698-E30E-126E-FF49-B9B83395AB25}"/>
              </a:ext>
            </a:extLst>
          </p:cNvPr>
          <p:cNvSpPr txBox="1"/>
          <p:nvPr/>
        </p:nvSpPr>
        <p:spPr>
          <a:xfrm>
            <a:off x="442451" y="1365783"/>
            <a:ext cx="6715433" cy="1495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Executive Summary: Key Churn Patterns</a:t>
            </a:r>
            <a:endParaRPr lang="en-US" sz="44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F4AD63D7-5B39-C99D-1B3B-50872B6E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1" y="3258860"/>
            <a:ext cx="340162" cy="425291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2FCDD489-55B6-1792-51B0-5BA87EDCE162}"/>
              </a:ext>
            </a:extLst>
          </p:cNvPr>
          <p:cNvSpPr/>
          <p:nvPr/>
        </p:nvSpPr>
        <p:spPr>
          <a:xfrm>
            <a:off x="442451" y="31738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B286DF1F-8F24-A8B7-77E5-8F806E3C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1" y="3173849"/>
            <a:ext cx="340162" cy="425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33FA04-8E3C-1C4D-DA33-F29C74677F9E}"/>
              </a:ext>
            </a:extLst>
          </p:cNvPr>
          <p:cNvSpPr txBox="1"/>
          <p:nvPr/>
        </p:nvSpPr>
        <p:spPr>
          <a:xfrm>
            <a:off x="1061884" y="3180735"/>
            <a:ext cx="6096000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5A98B-DE98-99AA-BFA2-EF06A7552D80}"/>
              </a:ext>
            </a:extLst>
          </p:cNvPr>
          <p:cNvSpPr txBox="1"/>
          <p:nvPr/>
        </p:nvSpPr>
        <p:spPr>
          <a:xfrm>
            <a:off x="1061885" y="3601922"/>
            <a:ext cx="2812026" cy="117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Explore customer churn patterns to identify key drivers.</a:t>
            </a:r>
            <a:endParaRPr lang="en-US" sz="1700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901BF343-2E9F-9800-402B-8F40E59EBB8D}"/>
              </a:ext>
            </a:extLst>
          </p:cNvPr>
          <p:cNvSpPr/>
          <p:nvPr/>
        </p:nvSpPr>
        <p:spPr>
          <a:xfrm>
            <a:off x="3703831" y="31615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D41636B5-A090-DC52-43D7-B61B78442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901" y="3189638"/>
            <a:ext cx="340162" cy="425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EBC8EF-9FA5-FF3D-1669-046A7E7BAA69}"/>
              </a:ext>
            </a:extLst>
          </p:cNvPr>
          <p:cNvSpPr txBox="1"/>
          <p:nvPr/>
        </p:nvSpPr>
        <p:spPr>
          <a:xfrm>
            <a:off x="4336027" y="3173849"/>
            <a:ext cx="6096000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0422D2-EEAB-9E38-AA74-0C52BCC91AD1}"/>
              </a:ext>
            </a:extLst>
          </p:cNvPr>
          <p:cNvSpPr txBox="1"/>
          <p:nvPr/>
        </p:nvSpPr>
        <p:spPr>
          <a:xfrm>
            <a:off x="4336027" y="3592160"/>
            <a:ext cx="3162079" cy="117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Analyze payment methods, contract types, tenure, and demographics.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45217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F61001-0187-1C5A-ADF2-312E567DBC1F}"/>
              </a:ext>
            </a:extLst>
          </p:cNvPr>
          <p:cNvSpPr txBox="1"/>
          <p:nvPr/>
        </p:nvSpPr>
        <p:spPr>
          <a:xfrm>
            <a:off x="403122" y="1848908"/>
            <a:ext cx="10028904" cy="77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Contract Type and Churn Impact</a:t>
            </a:r>
            <a:endParaRPr lang="en-US" sz="44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7233F-9C77-A37C-3D71-FB7AE5680104}"/>
              </a:ext>
            </a:extLst>
          </p:cNvPr>
          <p:cNvSpPr txBox="1"/>
          <p:nvPr/>
        </p:nvSpPr>
        <p:spPr>
          <a:xfrm>
            <a:off x="403122" y="3212017"/>
            <a:ext cx="2694039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Monthly Contracts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B5598-A119-2620-B866-0FB3C43FE72C}"/>
              </a:ext>
            </a:extLst>
          </p:cNvPr>
          <p:cNvSpPr txBox="1"/>
          <p:nvPr/>
        </p:nvSpPr>
        <p:spPr>
          <a:xfrm>
            <a:off x="403122" y="3801518"/>
            <a:ext cx="6096000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42% churn</a:t>
            </a:r>
            <a:endParaRPr lang="en-US" sz="1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5F7C4-C10E-860C-0B4F-69AAF1B63C8D}"/>
              </a:ext>
            </a:extLst>
          </p:cNvPr>
          <p:cNvSpPr txBox="1"/>
          <p:nvPr/>
        </p:nvSpPr>
        <p:spPr>
          <a:xfrm>
            <a:off x="403122" y="4231892"/>
            <a:ext cx="3569109" cy="799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Short-term commitments correlate with high churn rates.</a:t>
            </a:r>
            <a:endParaRPr lang="en-US" sz="1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E8FAF-C3EC-6274-002B-F21C0D45A535}"/>
              </a:ext>
            </a:extLst>
          </p:cNvPr>
          <p:cNvSpPr txBox="1"/>
          <p:nvPr/>
        </p:nvSpPr>
        <p:spPr>
          <a:xfrm>
            <a:off x="4227873" y="3212017"/>
            <a:ext cx="2694040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One-Year Contracts</a:t>
            </a:r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DA5E6-B659-EB64-B63D-7F7688E0B3D6}"/>
              </a:ext>
            </a:extLst>
          </p:cNvPr>
          <p:cNvSpPr txBox="1"/>
          <p:nvPr/>
        </p:nvSpPr>
        <p:spPr>
          <a:xfrm>
            <a:off x="4227873" y="3801517"/>
            <a:ext cx="1582992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11% churn</a:t>
            </a:r>
            <a:endParaRPr lang="en-US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07AA62-1BBA-9331-C526-3DC99D2383D8}"/>
              </a:ext>
            </a:extLst>
          </p:cNvPr>
          <p:cNvSpPr txBox="1"/>
          <p:nvPr/>
        </p:nvSpPr>
        <p:spPr>
          <a:xfrm>
            <a:off x="4227873" y="4230288"/>
            <a:ext cx="4159043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significant reduction in churn with a yearly commitment.</a:t>
            </a:r>
            <a:endParaRPr lang="en-US" sz="1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A1563A-FF83-3A1A-0870-8601B3B27212}"/>
              </a:ext>
            </a:extLst>
          </p:cNvPr>
          <p:cNvSpPr txBox="1"/>
          <p:nvPr/>
        </p:nvSpPr>
        <p:spPr>
          <a:xfrm>
            <a:off x="8352504" y="3208628"/>
            <a:ext cx="4159043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Two-Year Contracts</a:t>
            </a:r>
            <a:endParaRPr lang="en-US" sz="2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0B2374-14E1-98BD-8730-CD60835AA1F3}"/>
              </a:ext>
            </a:extLst>
          </p:cNvPr>
          <p:cNvSpPr txBox="1"/>
          <p:nvPr/>
        </p:nvSpPr>
        <p:spPr>
          <a:xfrm>
            <a:off x="8352504" y="3801517"/>
            <a:ext cx="3795255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3% churn</a:t>
            </a:r>
            <a:endParaRPr lang="en-US" sz="1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65993D-0FC2-9466-1827-CA01B3AC2C3C}"/>
              </a:ext>
            </a:extLst>
          </p:cNvPr>
          <p:cNvSpPr txBox="1"/>
          <p:nvPr/>
        </p:nvSpPr>
        <p:spPr>
          <a:xfrm>
            <a:off x="8386916" y="4225113"/>
            <a:ext cx="3224980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Longer contracts demonstrate superior customer retention.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1001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A0AFFA3-11F5-5DF7-779A-4F60A6BC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316CB-736E-BD94-F038-C838A9D257C7}"/>
              </a:ext>
            </a:extLst>
          </p:cNvPr>
          <p:cNvSpPr txBox="1"/>
          <p:nvPr/>
        </p:nvSpPr>
        <p:spPr>
          <a:xfrm>
            <a:off x="5132439" y="1198634"/>
            <a:ext cx="6096000" cy="1495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Payment Methods and Churn</a:t>
            </a:r>
            <a:endParaRPr lang="en-US" sz="44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20B65-8E39-9A42-9220-78B9CBC05140}"/>
              </a:ext>
            </a:extLst>
          </p:cNvPr>
          <p:cNvSpPr txBox="1"/>
          <p:nvPr/>
        </p:nvSpPr>
        <p:spPr>
          <a:xfrm>
            <a:off x="5132439" y="3039042"/>
            <a:ext cx="3313471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Electronic Checks</a:t>
            </a: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C75CF-5086-4DE4-BA43-4DD5CFAD53C7}"/>
              </a:ext>
            </a:extLst>
          </p:cNvPr>
          <p:cNvSpPr txBox="1"/>
          <p:nvPr/>
        </p:nvSpPr>
        <p:spPr>
          <a:xfrm>
            <a:off x="8603225" y="3039042"/>
            <a:ext cx="2684207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45%</a:t>
            </a:r>
            <a:endParaRPr lang="en-US" sz="1800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CECBB4D1-4EEF-6334-3649-FFB7CF40621D}"/>
              </a:ext>
            </a:extLst>
          </p:cNvPr>
          <p:cNvSpPr/>
          <p:nvPr/>
        </p:nvSpPr>
        <p:spPr>
          <a:xfrm>
            <a:off x="4940710" y="3039042"/>
            <a:ext cx="5746873" cy="5434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5E60E706-F626-1255-BF6D-6532BD192807}"/>
              </a:ext>
            </a:extLst>
          </p:cNvPr>
          <p:cNvSpPr/>
          <p:nvPr/>
        </p:nvSpPr>
        <p:spPr>
          <a:xfrm>
            <a:off x="5132439" y="3657409"/>
            <a:ext cx="5746873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C43F6-340E-A6C2-72A4-BA3DD49C47F0}"/>
              </a:ext>
            </a:extLst>
          </p:cNvPr>
          <p:cNvSpPr txBox="1"/>
          <p:nvPr/>
        </p:nvSpPr>
        <p:spPr>
          <a:xfrm>
            <a:off x="5132439" y="3770470"/>
            <a:ext cx="3598606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Credit Cards / Bank Transfer / Mailed Checks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FEC50-9021-9AA8-D345-CC22DAF52DE8}"/>
              </a:ext>
            </a:extLst>
          </p:cNvPr>
          <p:cNvSpPr txBox="1"/>
          <p:nvPr/>
        </p:nvSpPr>
        <p:spPr>
          <a:xfrm>
            <a:off x="8603225" y="3855368"/>
            <a:ext cx="2202426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15-18%</a:t>
            </a:r>
            <a:endParaRPr lang="en-US" sz="17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016B6-7330-C2B2-C6A4-DAEE1A943A7A}"/>
              </a:ext>
            </a:extLst>
          </p:cNvPr>
          <p:cNvSpPr txBox="1"/>
          <p:nvPr/>
        </p:nvSpPr>
        <p:spPr>
          <a:xfrm>
            <a:off x="4763728" y="5104564"/>
            <a:ext cx="6990735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Electronic check users churn significantly more. Promoting secure payment options is crucial.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3917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272CE4B-0494-45CC-A14F-73F15812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316" y="0"/>
            <a:ext cx="4414684" cy="6872748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BEBEF330-ACFC-9CDC-9318-AD3EB4F8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94" y="1356852"/>
            <a:ext cx="962607" cy="1532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A5AF6-DE20-0557-3B02-DF84A58F316A}"/>
              </a:ext>
            </a:extLst>
          </p:cNvPr>
          <p:cNvSpPr txBox="1"/>
          <p:nvPr/>
        </p:nvSpPr>
        <p:spPr>
          <a:xfrm>
            <a:off x="245806" y="396732"/>
            <a:ext cx="7049729" cy="754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Churn by Tenure</a:t>
            </a:r>
            <a:endParaRPr lang="en-US" sz="4350" dirty="0"/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2E13577F-8BC6-137B-5E1E-442F614E4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93" y="4725680"/>
            <a:ext cx="962607" cy="1536192"/>
          </a:xfrm>
          <a:prstGeom prst="rect">
            <a:avLst/>
          </a:prstGeom>
        </p:spPr>
      </p:pic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04DEF8A5-B98F-75CC-5160-4ACE0D73C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93" y="3039554"/>
            <a:ext cx="962607" cy="1536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6A4C8E-F266-AEBD-C3D8-F78D96396DC9}"/>
              </a:ext>
            </a:extLst>
          </p:cNvPr>
          <p:cNvSpPr txBox="1"/>
          <p:nvPr/>
        </p:nvSpPr>
        <p:spPr>
          <a:xfrm>
            <a:off x="1917291" y="1478751"/>
            <a:ext cx="4090219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Less Than 1 Year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0FA0F-D39A-F4E4-AA0C-C06EC285861B}"/>
              </a:ext>
            </a:extLst>
          </p:cNvPr>
          <p:cNvSpPr txBox="1"/>
          <p:nvPr/>
        </p:nvSpPr>
        <p:spPr>
          <a:xfrm>
            <a:off x="1917291" y="1885080"/>
            <a:ext cx="6096000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50% churn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4CA881-E4A5-0538-16E0-976CE965D15E}"/>
              </a:ext>
            </a:extLst>
          </p:cNvPr>
          <p:cNvSpPr txBox="1"/>
          <p:nvPr/>
        </p:nvSpPr>
        <p:spPr>
          <a:xfrm>
            <a:off x="1917291" y="2289613"/>
            <a:ext cx="4925960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/>
              <a:t>The initial period is critical for customer retention.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9C73C3-B090-F32F-B172-FF39606A7282}"/>
              </a:ext>
            </a:extLst>
          </p:cNvPr>
          <p:cNvSpPr txBox="1"/>
          <p:nvPr/>
        </p:nvSpPr>
        <p:spPr>
          <a:xfrm>
            <a:off x="1917291" y="3111889"/>
            <a:ext cx="2782529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1–3 Years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2C512-E954-CFF1-08B5-13D2FC076944}"/>
              </a:ext>
            </a:extLst>
          </p:cNvPr>
          <p:cNvSpPr txBox="1"/>
          <p:nvPr/>
        </p:nvSpPr>
        <p:spPr>
          <a:xfrm>
            <a:off x="1917291" y="3446578"/>
            <a:ext cx="6096000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35% churn</a:t>
            </a:r>
            <a:endParaRPr lang="en-US" sz="1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ADFC4B-FBF2-4F71-2A06-5187D429A8DD}"/>
              </a:ext>
            </a:extLst>
          </p:cNvPr>
          <p:cNvSpPr txBox="1"/>
          <p:nvPr/>
        </p:nvSpPr>
        <p:spPr>
          <a:xfrm>
            <a:off x="1917291" y="3790884"/>
            <a:ext cx="6096000" cy="779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Churn decreases as customers engage longer with the service.</a:t>
            </a:r>
            <a:endParaRPr lang="en-US" sz="1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710062-3A00-677E-5BD2-D07CA75AE494}"/>
              </a:ext>
            </a:extLst>
          </p:cNvPr>
          <p:cNvSpPr txBox="1"/>
          <p:nvPr/>
        </p:nvSpPr>
        <p:spPr>
          <a:xfrm>
            <a:off x="1917291" y="4838570"/>
            <a:ext cx="2585885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Over 3 Years</a:t>
            </a:r>
            <a:endParaRPr lang="en-US" sz="17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6FA397-F0C4-4EE1-781D-42F39454DBB4}"/>
              </a:ext>
            </a:extLst>
          </p:cNvPr>
          <p:cNvSpPr txBox="1"/>
          <p:nvPr/>
        </p:nvSpPr>
        <p:spPr>
          <a:xfrm>
            <a:off x="1917291" y="5249064"/>
            <a:ext cx="2959510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15% churn</a:t>
            </a: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3ED47B-7988-CC46-4F90-9E5230A537C7}"/>
              </a:ext>
            </a:extLst>
          </p:cNvPr>
          <p:cNvSpPr txBox="1"/>
          <p:nvPr/>
        </p:nvSpPr>
        <p:spPr>
          <a:xfrm>
            <a:off x="1917291" y="5659558"/>
            <a:ext cx="6096000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Long-term customers show strong loyalty and low churn.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1833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FF01AB4-C6EE-2226-A950-30228B8F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262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462758-D35F-A3A0-FE6C-D6FF1CC05CA7}"/>
              </a:ext>
            </a:extLst>
          </p:cNvPr>
          <p:cNvSpPr txBox="1"/>
          <p:nvPr/>
        </p:nvSpPr>
        <p:spPr>
          <a:xfrm>
            <a:off x="4827637" y="805344"/>
            <a:ext cx="6951407" cy="1495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Churn by Internet Service Type</a:t>
            </a:r>
            <a:endParaRPr lang="en-US" sz="445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A2CE8172-093C-E076-7F17-17EBF818BF96}"/>
              </a:ext>
            </a:extLst>
          </p:cNvPr>
          <p:cNvSpPr/>
          <p:nvPr/>
        </p:nvSpPr>
        <p:spPr>
          <a:xfrm>
            <a:off x="4827637" y="2556330"/>
            <a:ext cx="6951407" cy="1907516"/>
          </a:xfrm>
          <a:prstGeom prst="roundRect">
            <a:avLst>
              <a:gd name="adj" fmla="val 1569"/>
            </a:avLst>
          </a:prstGeom>
          <a:solidFill>
            <a:srgbClr val="F2EEEE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771E6C7B-C4DD-05D0-AF1B-3034402725A4}"/>
              </a:ext>
            </a:extLst>
          </p:cNvPr>
          <p:cNvSpPr/>
          <p:nvPr/>
        </p:nvSpPr>
        <p:spPr>
          <a:xfrm>
            <a:off x="4827637" y="4719486"/>
            <a:ext cx="6951407" cy="1602656"/>
          </a:xfrm>
          <a:prstGeom prst="roundRect">
            <a:avLst>
              <a:gd name="adj" fmla="val 1884"/>
            </a:avLst>
          </a:prstGeom>
          <a:solidFill>
            <a:srgbClr val="F2EEEE"/>
          </a:solidFill>
          <a:ln/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A769A-6CE4-72C0-18DD-9EC438373566}"/>
              </a:ext>
            </a:extLst>
          </p:cNvPr>
          <p:cNvSpPr txBox="1"/>
          <p:nvPr/>
        </p:nvSpPr>
        <p:spPr>
          <a:xfrm>
            <a:off x="4955458" y="2660642"/>
            <a:ext cx="6096000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Fiber Optic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5562C-867A-F6D2-CDD4-EB178C9E6ECB}"/>
              </a:ext>
            </a:extLst>
          </p:cNvPr>
          <p:cNvSpPr txBox="1"/>
          <p:nvPr/>
        </p:nvSpPr>
        <p:spPr>
          <a:xfrm>
            <a:off x="4955458" y="3127061"/>
            <a:ext cx="6096000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30% churn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DE078-B5FF-28D5-8DEC-D81EF0B654CD}"/>
              </a:ext>
            </a:extLst>
          </p:cNvPr>
          <p:cNvSpPr txBox="1"/>
          <p:nvPr/>
        </p:nvSpPr>
        <p:spPr>
          <a:xfrm>
            <a:off x="4955458" y="3557435"/>
            <a:ext cx="6096000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Higher churn suggests potential dissatisfaction or strong competition.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6F2AB1-EB09-18B7-2D22-FE0CEFBFD752}"/>
              </a:ext>
            </a:extLst>
          </p:cNvPr>
          <p:cNvSpPr txBox="1"/>
          <p:nvPr/>
        </p:nvSpPr>
        <p:spPr>
          <a:xfrm>
            <a:off x="5053780" y="4894220"/>
            <a:ext cx="6096000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DSL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B031FC-BDDF-F3BB-A0D6-A5DBD8FDB312}"/>
              </a:ext>
            </a:extLst>
          </p:cNvPr>
          <p:cNvSpPr txBox="1"/>
          <p:nvPr/>
        </p:nvSpPr>
        <p:spPr>
          <a:xfrm>
            <a:off x="5053780" y="5287732"/>
            <a:ext cx="6096000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20% churn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F6564-E831-B280-7BA3-9A06B463B2A0}"/>
              </a:ext>
            </a:extLst>
          </p:cNvPr>
          <p:cNvSpPr txBox="1"/>
          <p:nvPr/>
        </p:nvSpPr>
        <p:spPr>
          <a:xfrm>
            <a:off x="5053780" y="5718106"/>
            <a:ext cx="6096000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lower churn rate compared to fiber optic services.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1181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30C39030-ED21-88F1-77F6-48882771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F5FAD-D2AC-A6EF-B936-3F27342F787C}"/>
              </a:ext>
            </a:extLst>
          </p:cNvPr>
          <p:cNvSpPr txBox="1"/>
          <p:nvPr/>
        </p:nvSpPr>
        <p:spPr>
          <a:xfrm>
            <a:off x="383458" y="426481"/>
            <a:ext cx="6626942" cy="1419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Senior Citizens and Churn Rates</a:t>
            </a:r>
            <a:endParaRPr lang="en-US" sz="4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57B60-8B03-D48E-2548-4981290BCB9F}"/>
              </a:ext>
            </a:extLst>
          </p:cNvPr>
          <p:cNvSpPr txBox="1"/>
          <p:nvPr/>
        </p:nvSpPr>
        <p:spPr>
          <a:xfrm>
            <a:off x="648929" y="1958867"/>
            <a:ext cx="6096000" cy="811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41%</a:t>
            </a:r>
            <a:endParaRPr lang="en-US" sz="5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9C2F1-3B97-4003-69BD-F9129563C6D2}"/>
              </a:ext>
            </a:extLst>
          </p:cNvPr>
          <p:cNvSpPr txBox="1"/>
          <p:nvPr/>
        </p:nvSpPr>
        <p:spPr>
          <a:xfrm>
            <a:off x="648929" y="2764715"/>
            <a:ext cx="6096000" cy="42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Age 65+</a:t>
            </a:r>
            <a:endParaRPr lang="en-US" sz="2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4B250-F895-EDB8-61E4-BD8F8652CBD2}"/>
              </a:ext>
            </a:extLst>
          </p:cNvPr>
          <p:cNvSpPr txBox="1"/>
          <p:nvPr/>
        </p:nvSpPr>
        <p:spPr>
          <a:xfrm>
            <a:off x="648929" y="3151987"/>
            <a:ext cx="6096000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Churn rate for senior customers.</a:t>
            </a:r>
            <a:endParaRPr lang="en-US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9B4844-B549-732F-9694-40D9A0F6479F}"/>
              </a:ext>
            </a:extLst>
          </p:cNvPr>
          <p:cNvSpPr txBox="1"/>
          <p:nvPr/>
        </p:nvSpPr>
        <p:spPr>
          <a:xfrm>
            <a:off x="727587" y="3978289"/>
            <a:ext cx="6096000" cy="81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26%</a:t>
            </a:r>
            <a:endParaRPr lang="en-US" sz="55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37D24-F7F9-A316-A3CA-88E30576EFCE}"/>
              </a:ext>
            </a:extLst>
          </p:cNvPr>
          <p:cNvSpPr txBox="1"/>
          <p:nvPr/>
        </p:nvSpPr>
        <p:spPr>
          <a:xfrm>
            <a:off x="727587" y="4779200"/>
            <a:ext cx="6096000" cy="42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Other Age Groups</a:t>
            </a:r>
            <a:endParaRPr lang="en-US" sz="2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CF7AD-868B-6764-2042-A9FCD13A90B6}"/>
              </a:ext>
            </a:extLst>
          </p:cNvPr>
          <p:cNvSpPr txBox="1"/>
          <p:nvPr/>
        </p:nvSpPr>
        <p:spPr>
          <a:xfrm>
            <a:off x="914400" y="5206753"/>
            <a:ext cx="6096000" cy="406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Churn rate for younger demographics.</a:t>
            </a:r>
            <a:endParaRPr lang="en-US" sz="16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7B1910-56BC-920C-F78E-20026486057A}"/>
              </a:ext>
            </a:extLst>
          </p:cNvPr>
          <p:cNvSpPr txBox="1"/>
          <p:nvPr/>
        </p:nvSpPr>
        <p:spPr>
          <a:xfrm>
            <a:off x="226141" y="5752330"/>
            <a:ext cx="7216877" cy="757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Senior citizens exhibit a higher churn rate. Targeted programs are needed for this demographic.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938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691AA1A-F43E-05D0-1274-ED892641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91628-135D-F8D7-3FDD-D89861BCD112}"/>
              </a:ext>
            </a:extLst>
          </p:cNvPr>
          <p:cNvSpPr txBox="1"/>
          <p:nvPr/>
        </p:nvSpPr>
        <p:spPr>
          <a:xfrm>
            <a:off x="117987" y="264570"/>
            <a:ext cx="7236542" cy="775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Recommendations</a:t>
            </a:r>
            <a:endParaRPr lang="en-US" sz="40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7BF838D8-DF06-0D2B-D7CF-D6A653AD579C}"/>
              </a:ext>
            </a:extLst>
          </p:cNvPr>
          <p:cNvSpPr/>
          <p:nvPr/>
        </p:nvSpPr>
        <p:spPr>
          <a:xfrm>
            <a:off x="484368" y="150228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BDE6D-2B49-F187-8414-8C91C8F2E16F}"/>
              </a:ext>
            </a:extLst>
          </p:cNvPr>
          <p:cNvSpPr txBox="1"/>
          <p:nvPr/>
        </p:nvSpPr>
        <p:spPr>
          <a:xfrm>
            <a:off x="728507" y="1429428"/>
            <a:ext cx="6144566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Promote Long-Term Contracts</a:t>
            </a:r>
            <a:endParaRPr lang="en-US" sz="2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E334E-FAE4-8D56-A59C-83924CCBB0F7}"/>
              </a:ext>
            </a:extLst>
          </p:cNvPr>
          <p:cNvSpPr txBox="1"/>
          <p:nvPr/>
        </p:nvSpPr>
        <p:spPr>
          <a:xfrm>
            <a:off x="663975" y="1917926"/>
            <a:ext cx="6144566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Incentivize customers to choose longer contract durations.</a:t>
            </a:r>
            <a:endParaRPr lang="en-US" sz="175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9009D426-53CF-B151-771B-98179D094A6B}"/>
              </a:ext>
            </a:extLst>
          </p:cNvPr>
          <p:cNvSpPr/>
          <p:nvPr/>
        </p:nvSpPr>
        <p:spPr>
          <a:xfrm>
            <a:off x="872735" y="274121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5A14BAD7-AFED-CF2F-32CA-2F7874733D33}"/>
              </a:ext>
            </a:extLst>
          </p:cNvPr>
          <p:cNvSpPr/>
          <p:nvPr/>
        </p:nvSpPr>
        <p:spPr>
          <a:xfrm>
            <a:off x="1342699" y="388342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13EF64B8-25A5-8953-A241-1493F3130CD3}"/>
              </a:ext>
            </a:extLst>
          </p:cNvPr>
          <p:cNvSpPr/>
          <p:nvPr/>
        </p:nvSpPr>
        <p:spPr>
          <a:xfrm>
            <a:off x="1665048" y="5001911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5931F2-6FA6-AA41-B678-80C204FA69F1}"/>
              </a:ext>
            </a:extLst>
          </p:cNvPr>
          <p:cNvSpPr txBox="1"/>
          <p:nvPr/>
        </p:nvSpPr>
        <p:spPr>
          <a:xfrm>
            <a:off x="1342699" y="2644137"/>
            <a:ext cx="6144566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Encourage Secure Payments</a:t>
            </a:r>
            <a:endParaRPr lang="en-US" sz="2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53EBFC-EABC-5D09-890B-64E1B2549EE2}"/>
              </a:ext>
            </a:extLst>
          </p:cNvPr>
          <p:cNvSpPr txBox="1"/>
          <p:nvPr/>
        </p:nvSpPr>
        <p:spPr>
          <a:xfrm>
            <a:off x="1116875" y="3114007"/>
            <a:ext cx="6144566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Guide customers toward stable, reliable payment methods.</a:t>
            </a: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916F86-5619-62E0-1C9D-A9A9281A3E5E}"/>
              </a:ext>
            </a:extLst>
          </p:cNvPr>
          <p:cNvSpPr txBox="1"/>
          <p:nvPr/>
        </p:nvSpPr>
        <p:spPr>
          <a:xfrm>
            <a:off x="1750058" y="3762863"/>
            <a:ext cx="6144566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Focus on First-Year Engagement</a:t>
            </a:r>
            <a:endParaRPr lang="en-US" sz="2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CF3F42-600E-42DC-F158-35B2412723A4}"/>
              </a:ext>
            </a:extLst>
          </p:cNvPr>
          <p:cNvSpPr txBox="1"/>
          <p:nvPr/>
        </p:nvSpPr>
        <p:spPr>
          <a:xfrm>
            <a:off x="1512720" y="4267120"/>
            <a:ext cx="6144566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strategies to retain new customers effectively.</a:t>
            </a:r>
            <a:endParaRPr lang="en-US" sz="17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8D4621-4349-E3AD-57D3-6F8092D5D70F}"/>
              </a:ext>
            </a:extLst>
          </p:cNvPr>
          <p:cNvSpPr txBox="1"/>
          <p:nvPr/>
        </p:nvSpPr>
        <p:spPr>
          <a:xfrm>
            <a:off x="2100540" y="4968992"/>
            <a:ext cx="6144566" cy="43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Senior Citizen Programs</a:t>
            </a:r>
            <a:endParaRPr lang="en-US" sz="2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E5988-5A18-E005-1A25-81F90C630FCD}"/>
              </a:ext>
            </a:extLst>
          </p:cNvPr>
          <p:cNvSpPr txBox="1"/>
          <p:nvPr/>
        </p:nvSpPr>
        <p:spPr>
          <a:xfrm>
            <a:off x="1967804" y="5428571"/>
            <a:ext cx="5293637" cy="802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 tailored initiatives to reduce churn among seniors.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86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DM Sans Semi Bold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dhruthi gowda</dc:creator>
  <cp:lastModifiedBy>dhruthi gowda</cp:lastModifiedBy>
  <cp:revision>1</cp:revision>
  <dcterms:created xsi:type="dcterms:W3CDTF">2025-06-03T11:50:22Z</dcterms:created>
  <dcterms:modified xsi:type="dcterms:W3CDTF">2025-06-03T11:50:31Z</dcterms:modified>
</cp:coreProperties>
</file>